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Comfortaa Light"/>
      <p:regular r:id="rId14"/>
      <p:bold r:id="rId15"/>
    </p:embeddedFont>
    <p:embeddedFont>
      <p:font typeface="Pacifico"/>
      <p:regular r:id="rId16"/>
    </p:embeddedFont>
    <p:embeddedFont>
      <p:font typeface="Comfortaa Medium"/>
      <p:regular r:id="rId17"/>
      <p:bold r:id="rId18"/>
    </p:embeddedFont>
    <p:embeddedFont>
      <p:font typeface="Comfortaa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mfortaaLight-bold.fntdata"/><Relationship Id="rId14" Type="http://schemas.openxmlformats.org/officeDocument/2006/relationships/font" Target="fonts/ComfortaaLight-regular.fntdata"/><Relationship Id="rId17" Type="http://schemas.openxmlformats.org/officeDocument/2006/relationships/font" Target="fonts/ComfortaaMedium-regular.fntdata"/><Relationship Id="rId16" Type="http://schemas.openxmlformats.org/officeDocument/2006/relationships/font" Target="fonts/Pacific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Comfortaa-regular.fntdata"/><Relationship Id="rId6" Type="http://schemas.openxmlformats.org/officeDocument/2006/relationships/slide" Target="slides/slide1.xml"/><Relationship Id="rId18" Type="http://schemas.openxmlformats.org/officeDocument/2006/relationships/font" Target="fonts/Comfortaa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2f7e11b4e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2f7e11b4e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2f7e11b4e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2f7e11b4e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2f7e11b4e8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2f7e11b4e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2f7e11b4e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2f7e11b4e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2f7e11b4e8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2f7e11b4e8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2f7e11b4e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2f7e11b4e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2f7e11b4e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2f7e11b4e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hyperlink" Target="https://food-guide.canada.ca/en/" TargetMode="External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canada.ca/en/health-canada/services/food-nutrition/nutrition-labelling/nutrition-facts-tables.html" TargetMode="External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ublic.tableau.com/app/profile/alina.yildir/viz/WhatsinYourFoodAData-DrivenNutrientAnalysis/AData-DrivenNutrientAnalysis2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hyperlink" Target="https://yildiramdsa-nutrient-composition--csv-chatbotcsv-chatbot-kdmzcd.streamlit.app" TargetMode="External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food-guide.canada.ca/en/" TargetMode="External"/><Relationship Id="rId4" Type="http://schemas.openxmlformats.org/officeDocument/2006/relationships/hyperlink" Target="https://www.canada.ca/en/health-canada/services/food-nutrition/nutrition-labelling/nutrition-facts-tables.html" TargetMode="External"/><Relationship Id="rId5" Type="http://schemas.openxmlformats.org/officeDocument/2006/relationships/hyperlink" Target="https://open.canada.ca/data/en/dataset/a289fd54-060c-4a96-9fcf-b1c6e706426f" TargetMode="External"/><Relationship Id="rId6" Type="http://schemas.openxmlformats.org/officeDocument/2006/relationships/image" Target="../media/image8.png"/><Relationship Id="rId7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1069750"/>
            <a:ext cx="5662800" cy="166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What’s in Your Food?</a:t>
            </a:r>
            <a:endParaRPr sz="3000">
              <a:solidFill>
                <a:srgbClr val="40540D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 Data-</a:t>
            </a: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Driven</a:t>
            </a:r>
            <a:r>
              <a:rPr lang="en-CA" sz="3000">
                <a:solidFill>
                  <a:srgbClr val="40540D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 Nutrient Analysis</a:t>
            </a:r>
            <a:endParaRPr sz="3000">
              <a:solidFill>
                <a:srgbClr val="40540D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984625" y="2731450"/>
            <a:ext cx="3031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  <a:latin typeface="Pacifico"/>
                <a:ea typeface="Pacifico"/>
                <a:cs typeface="Pacifico"/>
                <a:sym typeface="Pacifico"/>
              </a:rPr>
              <a:t>By Alina Yildir</a:t>
            </a:r>
            <a:endParaRPr>
              <a:solidFill>
                <a:srgbClr val="434343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1775" y="1015325"/>
            <a:ext cx="4128177" cy="4128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 title="Logo_Horz_Colou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9032" y="0"/>
            <a:ext cx="2304969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Introduction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502550"/>
            <a:ext cx="4042500" cy="21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According to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Canada’s Food Guide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maintaining a balance of nutrients such as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protein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fibre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carbohydrates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potassium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contributes to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better overall health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 At the same time, reducing the intake of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saturated fat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trans fat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sugar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sodium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cholesterol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plays a key role in minimizing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health risks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7547" y="608537"/>
            <a:ext cx="4716450" cy="3926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4764525" y="4420575"/>
            <a:ext cx="40425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Image source: Canada’s Food Guide, Government of Canada. Retrieved from </a:t>
            </a:r>
            <a:r>
              <a:rPr lang="en-CA" sz="900" u="sng">
                <a:solidFill>
                  <a:schemeClr val="hlink"/>
                </a:solidFill>
                <a:latin typeface="Comfortaa Light"/>
                <a:ea typeface="Comfortaa Light"/>
                <a:cs typeface="Comfortaa Light"/>
                <a:sym typeface="Comfortaa Light"/>
                <a:hlinkClick r:id="rId4"/>
              </a:rPr>
              <a:t>https://food-guide.canada.ca/en/</a:t>
            </a: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.</a:t>
            </a:r>
            <a:endParaRPr sz="9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66" name="Google Shape;66;p14" title="Logo_Horz_Colou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39032" y="0"/>
            <a:ext cx="2304969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045025"/>
            <a:ext cx="5377800" cy="3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This project features two interactive tools designed to support informed dietary choices using data from The Canadian Nutrient File.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The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Tableau dashboard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allows users to explore the nutritional composition of foods by selecting a nutrient of interest, analyzing food categories, subcategories, and specific foods, and comparing nutrient levels vs. calories to identify nutrient-dense options.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The </a:t>
            </a:r>
            <a:r>
              <a:rPr b="1"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AI-powered app</a:t>
            </a:r>
            <a:r>
              <a:rPr lang="en-CA" sz="1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enhances this analysis with dynamic visualizations, clustering techniques, and a chatbot, helping users find optimal food sources, manage dietary restrictions, and align with personal health goals.</a:t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5537400" y="4291800"/>
            <a:ext cx="3606600" cy="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Image source: Nutrition Facts Tables, Government of Canada. Retrieved from </a:t>
            </a:r>
            <a:r>
              <a:rPr lang="en-CA" sz="900" u="sng">
                <a:solidFill>
                  <a:schemeClr val="hlink"/>
                </a:solidFill>
                <a:latin typeface="Comfortaa Light"/>
                <a:ea typeface="Comfortaa Light"/>
                <a:cs typeface="Comfortaa Light"/>
                <a:sym typeface="Comfortaa Light"/>
                <a:hlinkClick r:id="rId3"/>
              </a:rPr>
              <a:t>https://www.canada.ca/en/health-canada/services/food-nutrition/nutrition-labelling/nutrition-facts-tables.html</a:t>
            </a:r>
            <a:r>
              <a:rPr lang="en-CA" sz="900">
                <a:solidFill>
                  <a:schemeClr val="dk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.</a:t>
            </a:r>
            <a:endParaRPr sz="900"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Objectives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1329" y="76200"/>
            <a:ext cx="2898747" cy="421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1402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Data Preprocessing</a:t>
            </a:r>
            <a:endParaRPr sz="24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3675" y="2973199"/>
            <a:ext cx="2170326" cy="217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024" y="792425"/>
            <a:ext cx="7075302" cy="3956726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1947175" y="792425"/>
            <a:ext cx="477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Final Dataset</a:t>
            </a: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: Merged into a single file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with 1,098 rows and 30 columns,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structured for analysis and visualization.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1570075" y="1590100"/>
            <a:ext cx="477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Nutrient Selection:</a:t>
            </a: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12 key nutrients were chosen,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values standardized per 100g,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and missing/traced values were replaced with 0.</a:t>
            </a:r>
            <a:endParaRPr b="1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1476775" y="2355138"/>
            <a:ext cx="5714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Data Cleaning:</a:t>
            </a: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Removed missing data, flattened headers,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and standardized nutrient names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to match the nutrition facts </a:t>
            </a: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table</a:t>
            </a: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format.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5" name="Google Shape;85;p16" title="Logo_Horz_Colou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39032" y="0"/>
            <a:ext cx="2304969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1303475" y="3144413"/>
            <a:ext cx="5714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Raw Dataset:</a:t>
            </a: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Originally 17 separate files,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each representing a specific food category,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requiring preprocessing.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1476775" y="3917863"/>
            <a:ext cx="5714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Data Source:</a:t>
            </a: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Based on The Canadian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Nutrient File by Health Canada, covering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19 key</a:t>
            </a: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en-CA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nutrients across 1,000+ foods.</a:t>
            </a:r>
            <a:endParaRPr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/>
        </p:nvSpPr>
        <p:spPr>
          <a:xfrm>
            <a:off x="2185213" y="245400"/>
            <a:ext cx="477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https://public.tableau.com/app/profile/alina.yildir/viz/WhatsinYourFoodAData-DrivenNutrientAnalysis/AData-DrivenNutrientAnalysis2</a:t>
            </a:r>
            <a:endParaRPr b="1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3" name="Google Shape;93;p17" title="Screenshot 2025-03-19 at 7.41.02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0688" y="1153425"/>
            <a:ext cx="6802637" cy="37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 title="Logo_Horz_Colou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39032" y="0"/>
            <a:ext cx="2304969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15350"/>
            <a:ext cx="8839197" cy="197604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>
            <p:ph type="title"/>
          </p:nvPr>
        </p:nvSpPr>
        <p:spPr>
          <a:xfrm>
            <a:off x="1118025" y="657850"/>
            <a:ext cx="1526100" cy="15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882"/>
              </a:lnSpc>
              <a:spcBef>
                <a:spcPts val="2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Which food subcategories have the highest nutrient density per calorie, particularly for macronutrients (carbohydrates, protein, and fat)?</a:t>
            </a:r>
            <a:endParaRPr sz="10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36725" y="2652825"/>
            <a:ext cx="4116600" cy="20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Food subcategories with the highest nutrient density per calorie, particularly for macronutrients, are: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</a:pP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Carbohydrates: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Vegetables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 and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Fruit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 subcategories provide high carbohydrate content, primarily from dietary fibre and natural sugars, with relatively low-calorie counts, making them nutrient-dense options.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</a:pP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Protein: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Fish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Shellfish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Poultry and Game Birds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 subcategories deliver high protein with fewer calories, making them excellent choices for protein-dense foods.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</a:pP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Fat: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Nuts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Nut Butters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, and </a:t>
            </a:r>
            <a:r>
              <a:rPr i="1" lang="en-CA" sz="900">
                <a:latin typeface="Comfortaa"/>
                <a:ea typeface="Comfortaa"/>
                <a:cs typeface="Comfortaa"/>
                <a:sym typeface="Comfortaa"/>
              </a:rPr>
              <a:t>Seeds</a:t>
            </a:r>
            <a:r>
              <a:rPr lang="en-CA" sz="900">
                <a:latin typeface="Comfortaa"/>
                <a:ea typeface="Comfortaa"/>
                <a:cs typeface="Comfortaa"/>
                <a:sym typeface="Comfortaa"/>
              </a:rPr>
              <a:t> subcategories offer high levels of healthy fats, along with essential nutrients, while maintaining a balanced calorie-to-nutrient ratio.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4586575" y="749675"/>
            <a:ext cx="33375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df['Protein per Calorie'] = df['Protein (g)'] / df['Calories']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df['Fat per Calorie'] = df['Fat (g)'] / df['Calories']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df['Carbohydrate per Calorie'] = df['Carbohydrates (g)'] / df['Calories']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nutrient_density = df[['Food Subcategory', 'Protein per Calorie', 'Fat per Calorie', 'Carbohydrate per Calorie']].groupby('Food Subcategory').mean().reset_index()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3" name="Google Shape;103;p18"/>
          <p:cNvSpPr txBox="1"/>
          <p:nvPr>
            <p:ph type="title"/>
          </p:nvPr>
        </p:nvSpPr>
        <p:spPr>
          <a:xfrm>
            <a:off x="4116600" y="2652825"/>
            <a:ext cx="4931100" cy="10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Food Subcategory   Protein per Calorie   Fat per Calorie   Carbohydrate per Calorie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Baked Goods			0.0151		0.0151			0.0957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Beverages			0.0039		0.0039			0.0788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Fish				0.0254		0.0187			0.0021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Nuts				0.0148		0.0448			0.0059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85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Vegetables			0.0093		0.0032			0.0853</a:t>
            </a:r>
            <a:endParaRPr b="1" sz="85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4" name="Google Shape;104;p18"/>
          <p:cNvSpPr txBox="1"/>
          <p:nvPr>
            <p:ph type="title"/>
          </p:nvPr>
        </p:nvSpPr>
        <p:spPr>
          <a:xfrm>
            <a:off x="6071875" y="3286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2</a:t>
            </a:r>
            <a:endParaRPr b="1"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5" name="Google Shape;105;p18"/>
          <p:cNvSpPr txBox="1"/>
          <p:nvPr>
            <p:ph type="title"/>
          </p:nvPr>
        </p:nvSpPr>
        <p:spPr>
          <a:xfrm>
            <a:off x="1697625" y="32867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1</a:t>
            </a:r>
            <a:endParaRPr b="1"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6" name="Google Shape;106;p18"/>
          <p:cNvSpPr txBox="1"/>
          <p:nvPr>
            <p:ph type="title"/>
          </p:nvPr>
        </p:nvSpPr>
        <p:spPr>
          <a:xfrm>
            <a:off x="1851675" y="2320813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4</a:t>
            </a:r>
            <a:endParaRPr b="1" sz="18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7" name="Google Shape;107;p18"/>
          <p:cNvSpPr txBox="1"/>
          <p:nvPr>
            <p:ph type="title"/>
          </p:nvPr>
        </p:nvSpPr>
        <p:spPr>
          <a:xfrm>
            <a:off x="6236925" y="2320825"/>
            <a:ext cx="366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3</a:t>
            </a:r>
            <a:endParaRPr b="1"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4195350" y="3943350"/>
            <a:ext cx="477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https://yildiramdsa-nutrient-composition--csv-chatbotcsv-chatbot-kdmzcd.streamlit.app</a:t>
            </a:r>
            <a:endParaRPr b="1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9" name="Google Shape;109;p18" title="Logo_Horz_Colou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39032" y="0"/>
            <a:ext cx="2304969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latin typeface="Comfortaa"/>
                <a:ea typeface="Comfortaa"/>
                <a:cs typeface="Comfortaa"/>
                <a:sym typeface="Comfortaa"/>
              </a:rPr>
              <a:t>References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311700" y="1307400"/>
            <a:ext cx="6460500" cy="25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Canada’s food guide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https://food-guide.canada.ca/en/</a:t>
            </a:r>
            <a:r>
              <a:rPr lang="en-CA" sz="1400"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Nutrition facts tables.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https://www.canada.ca/en/health-canada/services/food-nutrition/nutrition-labelling/nutrition-facts-tables.html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Government of Canada. (n.d.). </a:t>
            </a:r>
            <a:r>
              <a:rPr i="1"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Canadian nutrient file.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Retrieved from </a:t>
            </a:r>
            <a:r>
              <a:rPr lang="en-CA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5"/>
              </a:rPr>
              <a:t>https://open.canada.ca/data/en/dataset/a289fd54-060c-4a96-9fcf-b1c6e706426f</a:t>
            </a:r>
            <a:r>
              <a:rPr lang="en-CA"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5175" y="2614675"/>
            <a:ext cx="2528824" cy="252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 title="Logo_Horz_Colour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39032" y="0"/>
            <a:ext cx="2304969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0" title="image0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6087" y="2377350"/>
            <a:ext cx="3211835" cy="261705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>
            <p:ph type="ctrTitle"/>
          </p:nvPr>
        </p:nvSpPr>
        <p:spPr>
          <a:xfrm>
            <a:off x="1603513" y="518250"/>
            <a:ext cx="5937000" cy="170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Thank You</a:t>
            </a: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 for Your Attention</a:t>
            </a:r>
            <a:r>
              <a:rPr lang="en-CA" sz="4800">
                <a:solidFill>
                  <a:srgbClr val="40540D"/>
                </a:solidFill>
                <a:latin typeface="Comfortaa"/>
                <a:ea typeface="Comfortaa"/>
                <a:cs typeface="Comfortaa"/>
                <a:sym typeface="Comfortaa"/>
              </a:rPr>
              <a:t>!</a:t>
            </a:r>
            <a:endParaRPr sz="4800">
              <a:solidFill>
                <a:srgbClr val="40540D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4" name="Google Shape;124;p20" title="Logo_Horz_Colou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9032" y="0"/>
            <a:ext cx="2304969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